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14"/>
  </p:notesMasterIdLst>
  <p:sldIdLst>
    <p:sldId id="343" r:id="rId2"/>
    <p:sldId id="357" r:id="rId3"/>
    <p:sldId id="378" r:id="rId4"/>
    <p:sldId id="372" r:id="rId5"/>
    <p:sldId id="375" r:id="rId6"/>
    <p:sldId id="376" r:id="rId7"/>
    <p:sldId id="362" r:id="rId8"/>
    <p:sldId id="363" r:id="rId9"/>
    <p:sldId id="369" r:id="rId10"/>
    <p:sldId id="371" r:id="rId11"/>
    <p:sldId id="377" r:id="rId12"/>
    <p:sldId id="354" r:id="rId13"/>
  </p:sldIdLst>
  <p:sldSz cx="13439775" cy="7559675"/>
  <p:notesSz cx="7010400" cy="92964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97">
          <p15:clr>
            <a:srgbClr val="A4A3A4"/>
          </p15:clr>
        </p15:guide>
        <p15:guide id="2" orient="horz" pos="2504">
          <p15:clr>
            <a:srgbClr val="A4A3A4"/>
          </p15:clr>
        </p15:guide>
        <p15:guide id="3" pos="2228">
          <p15:clr>
            <a:srgbClr val="A4A3A4"/>
          </p15:clr>
        </p15:guide>
        <p15:guide id="4" pos="200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Лисица Светлана Леонидовна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98C6"/>
    <a:srgbClr val="1BB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647" autoAdjust="0"/>
  </p:normalViewPr>
  <p:slideViewPr>
    <p:cSldViewPr>
      <p:cViewPr varScale="1">
        <p:scale>
          <a:sx n="96" d="100"/>
          <a:sy n="96" d="100"/>
        </p:scale>
        <p:origin x="132" y="7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30893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97"/>
        <p:guide orient="horz" pos="2504"/>
        <p:guide pos="2228"/>
        <p:guide pos="200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4425" cy="348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0088" y="4414838"/>
            <a:ext cx="5608637" cy="41830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41650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967163" y="0"/>
            <a:ext cx="3041650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8831263"/>
            <a:ext cx="3041650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AD010EE7-7636-47BB-BD63-B7821D92E9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919413"/>
            <a:ext cx="5249863" cy="464026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3175" y="-1588"/>
            <a:ext cx="13442950" cy="7561263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200986" y="1907449"/>
            <a:ext cx="8302300" cy="1327524"/>
          </a:xfrm>
        </p:spPr>
        <p:txBody>
          <a:bodyPr bIns="10079" anchor="b"/>
          <a:lstStyle>
            <a:lvl1pPr>
              <a:defRPr sz="466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781796" y="2723739"/>
            <a:ext cx="9570006" cy="362947"/>
          </a:xfrm>
        </p:spPr>
        <p:txBody>
          <a:bodyPr tIns="10079">
            <a:normAutofit/>
          </a:bodyPr>
          <a:lstStyle>
            <a:lvl1pPr marL="0" indent="0" algn="l">
              <a:buNone/>
              <a:defRPr kumimoji="0" lang="en-US" sz="2000" b="0" i="0" u="none" strike="noStrike" kern="1200" cap="all" spc="588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671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43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15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87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59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31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03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37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15EC-8AC7-40FF-8BFB-F4FC88208FC5}" type="datetime4">
              <a:rPr lang="en-US" smtClean="0"/>
              <a:t>November 11, 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08176-BF1E-4742-A8B0-5E92198187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048A7-D39C-4D25-B6C2-45D05ED842C5}" type="datetime4">
              <a:rPr lang="en-US" smtClean="0"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91406-9DB7-4FDE-803C-AFEBEB2201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43837" y="302739"/>
            <a:ext cx="3023950" cy="51570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1989" y="302739"/>
            <a:ext cx="8847851" cy="51570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1D492-E0B1-4962-9D1E-EE50A949B60F}" type="datetime4">
              <a:rPr lang="en-US" smtClean="0"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4C051-01EF-4078-B133-D413907529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C61DC-B1A0-4297-872A-60276B865F07}" type="datetime4">
              <a:rPr lang="en-US" smtClean="0"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DC9F1-80FD-42C8-BEE1-2B22957820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3175" y="-1588"/>
            <a:ext cx="13442950" cy="7561263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919413"/>
            <a:ext cx="5249863" cy="4640262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204346" y="1903409"/>
            <a:ext cx="8305781" cy="1331055"/>
          </a:xfrm>
        </p:spPr>
        <p:txBody>
          <a:bodyPr bIns="10079" anchor="b"/>
          <a:lstStyle>
            <a:lvl1pPr algn="l">
              <a:defRPr kumimoji="0" lang="en-US" sz="4666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787490" y="2720848"/>
            <a:ext cx="9569120" cy="36286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2000" b="0" i="0" u="none" strike="noStrike" kern="1200" cap="all" spc="588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2pPr>
            <a:lvl3pPr marL="134379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1568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875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35947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403136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7032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37515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ED3B9-735D-4803-9923-87C2D60046A4}" type="datetime4">
              <a:rPr lang="en-US" smtClean="0"/>
              <a:t>November 11, 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5F30F-FD1F-4303-BEDC-3FEC0F6CE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9580" y="1209548"/>
            <a:ext cx="4703922" cy="4092304"/>
          </a:xfrm>
        </p:spPr>
        <p:txBody>
          <a:bodyPr/>
          <a:lstStyle>
            <a:lvl1pPr>
              <a:defRPr sz="4133"/>
            </a:lvl1pPr>
            <a:lvl2pPr>
              <a:defRPr sz="3466"/>
            </a:lvl2pPr>
            <a:lvl3pPr>
              <a:defRPr sz="2933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8044" y="1209548"/>
            <a:ext cx="4703922" cy="4092304"/>
          </a:xfrm>
        </p:spPr>
        <p:txBody>
          <a:bodyPr/>
          <a:lstStyle>
            <a:lvl1pPr>
              <a:defRPr sz="4133"/>
            </a:lvl1pPr>
            <a:lvl2pPr>
              <a:defRPr sz="3466"/>
            </a:lvl2pPr>
            <a:lvl3pPr>
              <a:defRPr sz="2933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1F68C-EE6E-4C77-987B-815EF69FED68}" type="datetime4">
              <a:rPr lang="en-US" smtClean="0"/>
              <a:t>November 11, 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12315-DC00-47A9-91E7-00F1B402DF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9580" y="1209548"/>
            <a:ext cx="4703922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2000" b="0" kern="1200" cap="all" spc="588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933" b="1"/>
            </a:lvl2pPr>
            <a:lvl3pPr marL="1343790" indent="0">
              <a:buNone/>
              <a:defRPr sz="2666" b="1"/>
            </a:lvl3pPr>
            <a:lvl4pPr marL="2015685" indent="0">
              <a:buNone/>
              <a:defRPr sz="2400" b="1"/>
            </a:lvl4pPr>
            <a:lvl5pPr marL="2687579" indent="0">
              <a:buNone/>
              <a:defRPr sz="2400" b="1"/>
            </a:lvl5pPr>
            <a:lvl6pPr marL="3359475" indent="0">
              <a:buNone/>
              <a:defRPr sz="2400" b="1"/>
            </a:lvl6pPr>
            <a:lvl7pPr marL="4031369" indent="0">
              <a:buNone/>
              <a:defRPr sz="2400" b="1"/>
            </a:lvl7pPr>
            <a:lvl8pPr marL="4703264" indent="0">
              <a:buNone/>
              <a:defRPr sz="2400" b="1"/>
            </a:lvl8pPr>
            <a:lvl9pPr marL="5375158" indent="0">
              <a:buNone/>
              <a:defRPr sz="2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3980" y="1875973"/>
            <a:ext cx="4703922" cy="3427053"/>
          </a:xfrm>
        </p:spPr>
        <p:txBody>
          <a:bodyPr/>
          <a:lstStyle>
            <a:lvl1pPr>
              <a:defRPr sz="3466"/>
            </a:lvl1pPr>
            <a:lvl2pPr>
              <a:defRPr sz="2933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08044" y="1209548"/>
            <a:ext cx="4703922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2000" b="0" kern="1200" cap="all" spc="588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933" b="1"/>
            </a:lvl2pPr>
            <a:lvl3pPr marL="1343790" indent="0">
              <a:buNone/>
              <a:defRPr sz="2666" b="1"/>
            </a:lvl3pPr>
            <a:lvl4pPr marL="2015685" indent="0">
              <a:buNone/>
              <a:defRPr sz="2400" b="1"/>
            </a:lvl4pPr>
            <a:lvl5pPr marL="2687579" indent="0">
              <a:buNone/>
              <a:defRPr sz="2400" b="1"/>
            </a:lvl5pPr>
            <a:lvl6pPr marL="3359475" indent="0">
              <a:buNone/>
              <a:defRPr sz="2400" b="1"/>
            </a:lvl6pPr>
            <a:lvl7pPr marL="4031369" indent="0">
              <a:buNone/>
              <a:defRPr sz="2400" b="1"/>
            </a:lvl7pPr>
            <a:lvl8pPr marL="4703264" indent="0">
              <a:buNone/>
              <a:defRPr sz="2400" b="1"/>
            </a:lvl8pPr>
            <a:lvl9pPr marL="5375158" indent="0">
              <a:buNone/>
              <a:defRPr sz="2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08044" y="1875973"/>
            <a:ext cx="4703922" cy="3427053"/>
          </a:xfrm>
        </p:spPr>
        <p:txBody>
          <a:bodyPr/>
          <a:lstStyle>
            <a:lvl1pPr>
              <a:defRPr sz="3466"/>
            </a:lvl1pPr>
            <a:lvl2pPr>
              <a:defRPr sz="2933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B0FE6-7C70-453C-9A02-AE34DB3D7172}" type="datetime4">
              <a:rPr lang="en-US" smtClean="0"/>
              <a:t>November 11, 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2FE31-2D56-4641-BC7C-ADB16D73C4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3BC72-791B-4551-9661-9029CAB6408C}" type="datetime4">
              <a:rPr lang="en-US" smtClean="0"/>
              <a:t>November 11, 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B2FE8-CFD4-4904-BA45-51B7D766D9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C2D28-3C33-4893-8028-88DB9E5FB32F}" type="datetime4">
              <a:rPr lang="en-US" smtClean="0"/>
              <a:t>November 11, 2021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06B31-4F21-4CCA-926B-43E8EFD0AD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919413"/>
            <a:ext cx="5249863" cy="464026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1897062" y="-1897062"/>
            <a:ext cx="7559675" cy="113538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defTabSz="134379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 sz="2666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153684" y="1737362"/>
            <a:ext cx="7660671" cy="1200892"/>
          </a:xfrm>
        </p:spPr>
        <p:txBody>
          <a:bodyPr bIns="0" anchor="b"/>
          <a:lstStyle>
            <a:lvl1pPr algn="l">
              <a:defRPr kumimoji="0" lang="en-US" sz="4133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0853" y="2886866"/>
            <a:ext cx="5596642" cy="3664852"/>
          </a:xfrm>
        </p:spPr>
        <p:txBody>
          <a:bodyPr/>
          <a:lstStyle>
            <a:lvl1pPr>
              <a:defRPr sz="4666"/>
            </a:lvl1pPr>
            <a:lvl2pPr>
              <a:defRPr sz="4133"/>
            </a:lvl2pPr>
            <a:lvl3pPr>
              <a:defRPr sz="3466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907722" y="2483940"/>
            <a:ext cx="8517089" cy="687088"/>
          </a:xfrm>
        </p:spPr>
        <p:txBody>
          <a:bodyPr>
            <a:normAutofit/>
          </a:bodyPr>
          <a:lstStyle>
            <a:lvl1pPr marL="0" indent="0">
              <a:buNone/>
              <a:defRPr 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71895" indent="0">
              <a:buNone/>
              <a:defRPr sz="1733"/>
            </a:lvl2pPr>
            <a:lvl3pPr marL="1343790" indent="0">
              <a:buNone/>
              <a:defRPr sz="1467"/>
            </a:lvl3pPr>
            <a:lvl4pPr marL="2015685" indent="0">
              <a:buNone/>
              <a:defRPr sz="1333"/>
            </a:lvl4pPr>
            <a:lvl5pPr marL="2687579" indent="0">
              <a:buNone/>
              <a:defRPr sz="1333"/>
            </a:lvl5pPr>
            <a:lvl6pPr marL="3359475" indent="0">
              <a:buNone/>
              <a:defRPr sz="1333"/>
            </a:lvl6pPr>
            <a:lvl7pPr marL="4031369" indent="0">
              <a:buNone/>
              <a:defRPr sz="1333"/>
            </a:lvl7pPr>
            <a:lvl8pPr marL="4703264" indent="0">
              <a:buNone/>
              <a:defRPr sz="1333"/>
            </a:lvl8pPr>
            <a:lvl9pPr marL="5375158" indent="0">
              <a:buNone/>
              <a:defRPr sz="133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5E129-6435-4CDC-93C9-402DFD02E780}" type="datetime4">
              <a:rPr lang="en-US" smtClean="0"/>
              <a:t>November 11, 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8380EEC-2AD9-4E74-943D-B4723666E8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919413"/>
            <a:ext cx="5249863" cy="464026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564188"/>
            <a:ext cx="5249863" cy="1995487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981951" y="1"/>
            <a:ext cx="10457824" cy="7559675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201589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986520" y="1893227"/>
            <a:ext cx="8063865" cy="956196"/>
          </a:xfrm>
        </p:spPr>
        <p:txBody>
          <a:bodyPr anchor="b"/>
          <a:lstStyle>
            <a:lvl1pPr algn="l">
              <a:defRPr sz="4133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680678" y="2403630"/>
            <a:ext cx="8960650" cy="816445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671895" indent="0">
              <a:buNone/>
              <a:defRPr sz="1733"/>
            </a:lvl2pPr>
            <a:lvl3pPr marL="1343790" indent="0">
              <a:buNone/>
              <a:defRPr sz="1467"/>
            </a:lvl3pPr>
            <a:lvl4pPr marL="2015685" indent="0">
              <a:buNone/>
              <a:defRPr sz="1333"/>
            </a:lvl4pPr>
            <a:lvl5pPr marL="2687579" indent="0">
              <a:buNone/>
              <a:defRPr sz="1333"/>
            </a:lvl5pPr>
            <a:lvl6pPr marL="3359475" indent="0">
              <a:buNone/>
              <a:defRPr sz="1333"/>
            </a:lvl6pPr>
            <a:lvl7pPr marL="4031369" indent="0">
              <a:buNone/>
              <a:defRPr sz="1333"/>
            </a:lvl7pPr>
            <a:lvl8pPr marL="4703264" indent="0">
              <a:buNone/>
              <a:defRPr sz="1333"/>
            </a:lvl8pPr>
            <a:lvl9pPr marL="5375158" indent="0">
              <a:buNone/>
              <a:defRPr sz="133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D31A3-736E-43F9-92F9-CEE7867E8CFE}" type="datetime4">
              <a:rPr lang="en-US" smtClean="0"/>
              <a:t>November 11, 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09A38-58B2-4151-A0A8-A2B44C3E8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567363"/>
            <a:ext cx="5253038" cy="1992312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5" y="5567363"/>
            <a:ext cx="13442950" cy="199231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9675" y="403225"/>
            <a:ext cx="11053763" cy="604838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09675" y="1212850"/>
            <a:ext cx="11053763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95275" y="6470650"/>
            <a:ext cx="3198813" cy="222250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733" smtClean="0">
                <a:solidFill>
                  <a:srgbClr val="FFFFFF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ABF1E592-2E03-44F0-8E43-3B73F8C020ED}" type="datetime4">
              <a:rPr lang="en-US" smtClean="0"/>
              <a:t>November 11,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70488" y="6927850"/>
            <a:ext cx="6943725" cy="303213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467" cap="all" spc="293" baseline="0" dirty="0">
                <a:solidFill>
                  <a:srgbClr val="FFFFFF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347575" y="6802438"/>
            <a:ext cx="739775" cy="5540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10079" tIns="10079" rIns="10079" bIns="10079" rtlCol="0" anchor="ctr">
            <a:normAutofit/>
          </a:bodyPr>
          <a:lstStyle>
            <a:lvl1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400" smtClean="0">
                <a:solidFill>
                  <a:srgbClr val="FFFFFF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58F4ADB4-AB15-4999-8F8B-E957274D74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87" r:id="rId9"/>
    <p:sldLayoutId id="2147483678" r:id="rId10"/>
    <p:sldLayoutId id="2147483677" r:id="rId11"/>
  </p:sldLayoutIdLst>
  <p:hf hdr="0" ftr="0" dt="0"/>
  <p:txStyles>
    <p:titleStyle>
      <a:lvl1pPr algn="l" defTabSz="1343025" rtl="0" fontAlgn="base">
        <a:spcBef>
          <a:spcPct val="0"/>
        </a:spcBef>
        <a:spcAft>
          <a:spcPct val="0"/>
        </a:spcAft>
        <a:defRPr sz="41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defTabSz="134302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Franklin Gothic Medium" pitchFamily="34" charset="0"/>
        </a:defRPr>
      </a:lvl2pPr>
      <a:lvl3pPr algn="l" defTabSz="134302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Franklin Gothic Medium" pitchFamily="34" charset="0"/>
        </a:defRPr>
      </a:lvl3pPr>
      <a:lvl4pPr algn="l" defTabSz="134302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Franklin Gothic Medium" pitchFamily="34" charset="0"/>
        </a:defRPr>
      </a:lvl4pPr>
      <a:lvl5pPr algn="l" defTabSz="134302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Franklin Gothic Medium" pitchFamily="34" charset="0"/>
        </a:defRPr>
      </a:lvl5pPr>
      <a:lvl6pPr marL="457200" algn="l" defTabSz="134302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Franklin Gothic Medium" pitchFamily="34" charset="0"/>
        </a:defRPr>
      </a:lvl6pPr>
      <a:lvl7pPr marL="914400" algn="l" defTabSz="134302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Franklin Gothic Medium" pitchFamily="34" charset="0"/>
        </a:defRPr>
      </a:lvl7pPr>
      <a:lvl8pPr marL="1371600" algn="l" defTabSz="134302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Franklin Gothic Medium" pitchFamily="34" charset="0"/>
        </a:defRPr>
      </a:lvl8pPr>
      <a:lvl9pPr marL="1828800" algn="l" defTabSz="134302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Franklin Gothic Medium" pitchFamily="34" charset="0"/>
        </a:defRPr>
      </a:lvl9pPr>
    </p:titleStyle>
    <p:bodyStyle>
      <a:lvl1pPr marL="503238" indent="-503238" algn="l" defTabSz="1343025" rtl="0" fontAlgn="base">
        <a:spcBef>
          <a:spcPts val="1175"/>
        </a:spcBef>
        <a:spcAft>
          <a:spcPct val="0"/>
        </a:spcAft>
        <a:buFont typeface="Arial" charset="0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54000" indent="-254000" algn="l" defTabSz="1343025" rtl="0" fontAlgn="base">
        <a:spcBef>
          <a:spcPts val="438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590550" indent="-241300" algn="l" defTabSz="1343025" rtl="0" fontAlgn="base">
        <a:spcBef>
          <a:spcPts val="438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27100" indent="-241300" algn="l" defTabSz="1343025" rtl="0" fontAlgn="base">
        <a:spcBef>
          <a:spcPts val="438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254000" algn="l" defTabSz="1343025" rtl="0" fontAlgn="base">
        <a:spcBef>
          <a:spcPts val="438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612548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988809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324757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633829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1pPr>
      <a:lvl2pPr marL="67189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2pPr>
      <a:lvl3pPr marL="1343790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01568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4pPr>
      <a:lvl5pPr marL="2687579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5pPr>
      <a:lvl6pPr marL="335947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4031369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703264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375158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688" y="900113"/>
            <a:ext cx="7993062" cy="2411412"/>
          </a:xfrm>
        </p:spPr>
        <p:txBody>
          <a:bodyPr/>
          <a:lstStyle/>
          <a:p>
            <a:pPr algn="ctr" defTabSz="1343790" fontAlgn="auto">
              <a:spcAft>
                <a:spcPts val="0"/>
              </a:spcAft>
              <a:defRPr/>
            </a:pPr>
            <a:r>
              <a:rPr lang="ru-RU" sz="3200" dirty="0" smtClean="0"/>
              <a:t>Организация исполнения и контроля исполнения поручений президента российской федерации в органах местного самоуправления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759450" y="5411788"/>
            <a:ext cx="7392988" cy="1160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1866" dirty="0" smtClean="0">
                <a:latin typeface="+mj-lt"/>
                <a:cs typeface="+mn-cs"/>
              </a:rPr>
              <a:t>Подольская </a:t>
            </a:r>
            <a:r>
              <a:rPr lang="ru-RU" sz="1866" dirty="0">
                <a:latin typeface="+mj-lt"/>
                <a:cs typeface="+mn-cs"/>
              </a:rPr>
              <a:t>Ольга Владимировна - </a:t>
            </a:r>
            <a:r>
              <a:rPr lang="ru-RU" sz="1866" i="1" dirty="0">
                <a:latin typeface="+mj-lt"/>
                <a:cs typeface="+mn-cs"/>
              </a:rPr>
              <a:t>начальник отдела контрольно-аналитической работы департамента контроля и документационного обеспечения администрации Губернатора Новосибирской области и Правительства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9675" y="403225"/>
            <a:ext cx="11486876" cy="604838"/>
          </a:xfrm>
        </p:spPr>
        <p:txBody>
          <a:bodyPr/>
          <a:lstStyle/>
          <a:p>
            <a:r>
              <a:rPr lang="ru-RU" sz="2800" dirty="0" smtClean="0"/>
              <a:t>Пример резолюции по исполнению поручения президента </a:t>
            </a:r>
            <a:r>
              <a:rPr lang="ru-RU" sz="2800" dirty="0" err="1" smtClean="0"/>
              <a:t>рф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99" y="1115541"/>
            <a:ext cx="12385376" cy="5616624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3263503" y="1331565"/>
            <a:ext cx="4680520" cy="23042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2FE8-CFD4-4904-BA45-51B7D766D92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87726" y="1404309"/>
            <a:ext cx="6075783" cy="511256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1215" y="403225"/>
            <a:ext cx="12313368" cy="856332"/>
          </a:xfrm>
        </p:spPr>
        <p:txBody>
          <a:bodyPr/>
          <a:lstStyle/>
          <a:p>
            <a:pPr algn="ctr"/>
            <a:r>
              <a:rPr lang="ru-RU" sz="2800" dirty="0" smtClean="0"/>
              <a:t>Пример плана мероприятий по исполнению поручения Президента </a:t>
            </a:r>
            <a:r>
              <a:rPr lang="ru-RU" sz="2800" dirty="0" err="1" smtClean="0"/>
              <a:t>рф</a:t>
            </a:r>
            <a:endParaRPr lang="ru-RU" sz="28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71215" y="1403573"/>
            <a:ext cx="6048672" cy="5112568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7079927" y="3347789"/>
            <a:ext cx="4968552" cy="24482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12315-DC00-47A9-91E7-00F1B402DFF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28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471415" y="2771725"/>
            <a:ext cx="7993062" cy="2411412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343025" rtl="0" fontAlgn="base">
              <a:spcBef>
                <a:spcPct val="0"/>
              </a:spcBef>
              <a:spcAft>
                <a:spcPct val="0"/>
              </a:spcAft>
              <a:defRPr sz="4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343025" rtl="0" fontAlgn="base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343025" rtl="0" fontAlgn="base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343025" rtl="0" fontAlgn="base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343025" rtl="0" fontAlgn="base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343025" rtl="0" fontAlgn="base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343025" rtl="0" fontAlgn="base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343025" rtl="0" fontAlgn="base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343025" rtl="0" fontAlgn="base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 defTabSz="1343790" fontAlgn="auto">
              <a:spcAft>
                <a:spcPts val="0"/>
              </a:spcAft>
              <a:defRPr/>
            </a:pPr>
            <a:r>
              <a:rPr lang="ru-RU" sz="3200" dirty="0" smtClean="0"/>
              <a:t>Организация исполнения и контроля исполнения поручений президента российской федерации в органах местного самоуправления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2588" y="395288"/>
            <a:ext cx="12646025" cy="15843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cap="none" dirty="0" smtClean="0"/>
              <a:t>НОРМАТИВНОЕ ПРАВОВОЕ РЕГУЛИРОВАНИЕ </a:t>
            </a:r>
            <a:br>
              <a:rPr lang="ru-RU" sz="2400" cap="none" dirty="0" smtClean="0"/>
            </a:br>
            <a:r>
              <a:rPr lang="ru-RU" sz="2400" cap="none" dirty="0" smtClean="0"/>
              <a:t>ВОПРОСОВ ОРГАНИЗАЦИИ ИСПОЛНЕНИЯ ПОРУЧЕНИЙ ПРЕЗИДЕНТА РОССИЙСКОЙ ФЕДЕРАЦИИ</a:t>
            </a:r>
            <a:r>
              <a:rPr lang="ru-RU" sz="2400" cap="none" dirty="0"/>
              <a:t> </a:t>
            </a:r>
            <a:r>
              <a:rPr lang="ru-RU" sz="2400" cap="none" dirty="0" smtClean="0"/>
              <a:t>В ОРГАНАХ МЕСТНОГО САМОУПРАВЛЕНИЯ </a:t>
            </a:r>
            <a:endParaRPr lang="ru-RU" sz="2600" cap="none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455613" y="4643438"/>
            <a:ext cx="12603162" cy="9874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100" dirty="0">
              <a:latin typeface="Franklin Gothic Medium" pitchFamily="34" charset="0"/>
            </a:endParaRP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100" dirty="0">
                <a:latin typeface="Franklin Gothic Medium" pitchFamily="34" charset="0"/>
              </a:rPr>
              <a:t>муниципальные правовые акты, определяющие порядок исполнения поручений и указаний Президента Российской Федерации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5613" y="1979613"/>
            <a:ext cx="12604750" cy="1584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100" dirty="0">
              <a:latin typeface="Franklin Gothic Medium" pitchFamily="34" charset="0"/>
            </a:endParaRP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100" dirty="0">
                <a:latin typeface="Franklin Gothic Medium" pitchFamily="34" charset="0"/>
              </a:rPr>
              <a:t>Указ Президента Российской Федерации от 28.03.2011 № 352 «О мерах по совершенствованию организации исполнения поручений и указаний Президента Российской Федерации»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100" dirty="0">
              <a:latin typeface="Franklin Gothic Medium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5613" y="3348038"/>
            <a:ext cx="12601575" cy="1285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100" dirty="0">
              <a:latin typeface="Franklin Gothic Medium" pitchFamily="34" charset="0"/>
            </a:endParaRP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100" dirty="0">
                <a:latin typeface="Franklin Gothic Medium" pitchFamily="34" charset="0"/>
              </a:rPr>
              <a:t>постановление Губернатора Новосибирской области от 21.09.2011 № 238 «Об утверждении Порядка исполнения поручений и указаний Президента Российской Федерации»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100" dirty="0">
              <a:latin typeface="Franklin Gothic Medium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2FE8-CFD4-4904-BA45-51B7D766D92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63303" y="179437"/>
            <a:ext cx="11053763" cy="2160240"/>
          </a:xfrm>
        </p:spPr>
        <p:txBody>
          <a:bodyPr/>
          <a:lstStyle/>
          <a:p>
            <a:pPr algn="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постановление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Губернатора Новосибирской области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от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21.09.2011 № 238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77093" y="1907629"/>
            <a:ext cx="12063473" cy="453650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b="0" dirty="0" smtClean="0"/>
          </a:p>
          <a:p>
            <a:pPr algn="just"/>
            <a:r>
              <a:rPr lang="ru-RU" dirty="0"/>
              <a:t>	</a:t>
            </a:r>
            <a:r>
              <a:rPr lang="ru-RU" dirty="0" smtClean="0"/>
              <a:t>4.1. Рекомендовать </a:t>
            </a:r>
            <a:r>
              <a:rPr lang="ru-RU" dirty="0"/>
              <a:t>главам муниципальных образований Новосибирской области привести в соответствие с Указом Президента Российской Федерации от 28.03.2011 № 352 «О мерах по совершенствованию организации исполнения поручений и указаний Президента Российской Федерации» муниципальные правовые акты, определяющие порядок исполнения поручений и указаний Президента Российской Федерации, назначить ответственных лиц по контролю за исполнением поручений и указаний Президента Российской Федерации.</a:t>
            </a:r>
          </a:p>
          <a:p>
            <a:pPr algn="just"/>
            <a:r>
              <a:rPr lang="ru-RU" dirty="0" smtClean="0"/>
              <a:t>	(в редакции постановления </a:t>
            </a:r>
            <a:r>
              <a:rPr lang="ru-RU" dirty="0"/>
              <a:t>Губернатора Новосибирской области </a:t>
            </a:r>
            <a:r>
              <a:rPr lang="ru-RU" dirty="0" smtClean="0"/>
              <a:t>от  26.07.2021 </a:t>
            </a:r>
            <a:r>
              <a:rPr lang="ru-RU" dirty="0"/>
              <a:t>№ 163)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DC9F1-80FD-42C8-BEE1-2B229578200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90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23" y="899518"/>
            <a:ext cx="12300248" cy="576064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09675" y="403225"/>
            <a:ext cx="11053763" cy="424284"/>
          </a:xfrm>
        </p:spPr>
        <p:txBody>
          <a:bodyPr/>
          <a:lstStyle/>
          <a:p>
            <a:pPr algn="ctr"/>
            <a:r>
              <a:rPr lang="ru-RU" sz="2800" dirty="0" smtClean="0"/>
              <a:t>Письмо </a:t>
            </a:r>
            <a:r>
              <a:rPr lang="ru-RU" sz="2800" dirty="0" err="1" smtClean="0"/>
              <a:t>дК</a:t>
            </a:r>
            <a:r>
              <a:rPr lang="ru-RU" sz="2000" dirty="0" err="1" smtClean="0"/>
              <a:t>и</a:t>
            </a:r>
            <a:r>
              <a:rPr lang="ru-RU" sz="2800" dirty="0" err="1" smtClean="0"/>
              <a:t>ДО</a:t>
            </a:r>
            <a:r>
              <a:rPr lang="ru-RU" sz="2800" dirty="0" smtClean="0"/>
              <a:t> в адрес глав районов и округов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2FE8-CFD4-4904-BA45-51B7D766D92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39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15" y="1115542"/>
            <a:ext cx="12025336" cy="561662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Исполнение письма </a:t>
            </a:r>
            <a:r>
              <a:rPr lang="ru-RU" sz="2800" dirty="0" err="1" smtClean="0"/>
              <a:t>ДК</a:t>
            </a:r>
            <a:r>
              <a:rPr lang="ru-RU" sz="2000" dirty="0" err="1" smtClean="0"/>
              <a:t>и</a:t>
            </a:r>
            <a:r>
              <a:rPr lang="ru-RU" sz="2800" dirty="0" err="1" smtClean="0"/>
              <a:t>до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2FE8-CFD4-4904-BA45-51B7D766D92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87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98" y="1115541"/>
            <a:ext cx="12534185" cy="561662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Исполнение письма </a:t>
            </a:r>
            <a:r>
              <a:rPr lang="ru-RU" sz="2800" dirty="0" err="1" smtClean="0"/>
              <a:t>дк</a:t>
            </a:r>
            <a:r>
              <a:rPr lang="ru-RU" sz="2000" dirty="0" err="1" smtClean="0"/>
              <a:t>и</a:t>
            </a:r>
            <a:r>
              <a:rPr lang="ru-RU" sz="2800" dirty="0" err="1" smtClean="0"/>
              <a:t>до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2FE8-CFD4-4904-BA45-51B7D766D92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7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5613" y="0"/>
            <a:ext cx="12622212" cy="8064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cap="none" dirty="0" smtClean="0"/>
              <a:t>КЛАССИФИКАЦИЯ ПОРУЧЕНИЙ ПРЕЗИДЕНТА РОССИЙСКОЙ ФЕДЕРАЦИИ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24038" y="4932363"/>
            <a:ext cx="11233150" cy="11809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>
                <a:latin typeface="Arial Narrow" panose="020B0606020202030204" pitchFamily="34" charset="0"/>
              </a:rPr>
              <a:t>По исполнителям:</a:t>
            </a: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1) «прямые именные», то есть персонифицированные (с указанием фамилии и инициалов исполнителя);</a:t>
            </a: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2) «прямые без персонификации» (с указанием должностей исполнителей, которым адресовано поручение);</a:t>
            </a: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3) «групповые» или «</a:t>
            </a:r>
            <a:r>
              <a:rPr lang="ru-RU" dirty="0" err="1">
                <a:latin typeface="Arial Narrow" panose="020B0606020202030204" pitchFamily="34" charset="0"/>
              </a:rPr>
              <a:t>соисполнительские</a:t>
            </a:r>
            <a:r>
              <a:rPr lang="ru-RU" dirty="0">
                <a:latin typeface="Arial Narrow" panose="020B0606020202030204" pitchFamily="34" charset="0"/>
              </a:rPr>
              <a:t>» (адресованные нескольким исполнителям).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2950" y="755650"/>
            <a:ext cx="12314238" cy="18907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>
                <a:latin typeface="Arial Narrow" panose="020B0606020202030204" pitchFamily="34" charset="0"/>
              </a:rPr>
              <a:t>По оформлению:</a:t>
            </a:r>
          </a:p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dirty="0">
                <a:latin typeface="Arial Narrow" panose="020B0606020202030204" pitchFamily="34" charset="0"/>
              </a:rPr>
              <a:t>1) Указ Президента Российской Федерации;</a:t>
            </a:r>
          </a:p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dirty="0">
                <a:latin typeface="Arial Narrow" panose="020B0606020202030204" pitchFamily="34" charset="0"/>
              </a:rPr>
              <a:t>2) Распоряжение Президента Российской Федерации;</a:t>
            </a:r>
          </a:p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dirty="0">
                <a:latin typeface="Arial Narrow" panose="020B0606020202030204" pitchFamily="34" charset="0"/>
              </a:rPr>
              <a:t>3) Директивы Президента Российской Федерации;</a:t>
            </a:r>
          </a:p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dirty="0">
                <a:latin typeface="Arial Narrow" panose="020B0606020202030204" pitchFamily="34" charset="0"/>
              </a:rPr>
              <a:t>4) На бланке со словом «Поручение», а также в виде перечня поручений;  </a:t>
            </a:r>
          </a:p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dirty="0">
                <a:latin typeface="Arial Narrow" panose="020B0606020202030204" pitchFamily="34" charset="0"/>
              </a:rPr>
              <a:t>5) В форме резолюции на представленном докладе об исполнении поручения, данного ранее; </a:t>
            </a:r>
          </a:p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dirty="0">
                <a:latin typeface="Arial Narrow" panose="020B0606020202030204" pitchFamily="34" charset="0"/>
              </a:rPr>
              <a:t>6) В форме резолюции на обращении (письме), адресованном Президенту Российской </a:t>
            </a:r>
            <a:r>
              <a:rPr lang="ru-RU" dirty="0" smtClean="0">
                <a:latin typeface="Arial Narrow" panose="020B0606020202030204" pitchFamily="34" charset="0"/>
              </a:rPr>
              <a:t>Федерации.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7775" y="2783382"/>
            <a:ext cx="11809413" cy="20119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 algn="just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>
                <a:latin typeface="Arial Narrow" panose="020B0606020202030204" pitchFamily="34" charset="0"/>
              </a:rPr>
              <a:t>По срокам:</a:t>
            </a: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1) не позднее даты, указанной в поручении;</a:t>
            </a: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2) с установленной периодичностью представления отчетности (докладов или информации: еженедельные, ежемесячные, квартальные, полугодовые, годовые и др.);</a:t>
            </a: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3) 3 рабочих днях, если поручение содержит пометку «Срочно</a:t>
            </a:r>
            <a:r>
              <a:rPr lang="ru-RU" dirty="0" smtClean="0">
                <a:latin typeface="Arial Narrow" panose="020B0606020202030204" pitchFamily="34" charset="0"/>
              </a:rPr>
              <a:t>»;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4) 10 рабочих дней, если поручение содержит указание «Оперативно</a:t>
            </a:r>
            <a:r>
              <a:rPr lang="ru-RU" dirty="0" smtClean="0">
                <a:latin typeface="Arial Narrow" panose="020B0606020202030204" pitchFamily="34" charset="0"/>
              </a:rPr>
              <a:t>»;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5) 30 календарных дней, если срок в поручении не установлен и не содержится </a:t>
            </a:r>
            <a:r>
              <a:rPr lang="ru-RU" dirty="0" smtClean="0">
                <a:latin typeface="Arial Narrow" panose="020B0606020202030204" pitchFamily="34" charset="0"/>
              </a:rPr>
              <a:t>пометок</a:t>
            </a:r>
            <a:r>
              <a:rPr lang="ru-RU" dirty="0">
                <a:latin typeface="Arial Narrow" panose="020B0606020202030204" pitchFamily="34" charset="0"/>
              </a:rPr>
              <a:t>, указывающих на срочность.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2FE8-CFD4-4904-BA45-51B7D766D92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Пример перечня поручений президента </a:t>
            </a:r>
            <a:r>
              <a:rPr lang="ru-RU" sz="2800" dirty="0" err="1" smtClean="0"/>
              <a:t>рф</a:t>
            </a:r>
            <a:endParaRPr lang="ru-RU" sz="2800" dirty="0"/>
          </a:p>
        </p:txBody>
      </p:sp>
      <p:pic>
        <p:nvPicPr>
          <p:cNvPr id="19470" name="Picture 14" descr="191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87239" y="1403573"/>
            <a:ext cx="5400675" cy="5472112"/>
          </a:xfrm>
        </p:spPr>
      </p:pic>
      <p:pic>
        <p:nvPicPr>
          <p:cNvPr id="19477" name="Picture 21" descr="1919-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314737" y="1403573"/>
            <a:ext cx="5451475" cy="2232025"/>
          </a:xfrm>
        </p:spPr>
      </p:pic>
      <p:pic>
        <p:nvPicPr>
          <p:cNvPr id="19478" name="Picture 22" descr="1919-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319335" y="3635598"/>
            <a:ext cx="5473700" cy="3240087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2FE8-CFD4-4904-BA45-51B7D766D92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Пример резолюции руководителя </a:t>
            </a:r>
            <a:r>
              <a:rPr lang="ru-RU" sz="2800" dirty="0" err="1" smtClean="0"/>
              <a:t>дк</a:t>
            </a:r>
            <a:r>
              <a:rPr lang="ru-RU" sz="2000" dirty="0" err="1" smtClean="0"/>
              <a:t>и</a:t>
            </a:r>
            <a:r>
              <a:rPr lang="ru-RU" sz="2800" dirty="0" err="1" smtClean="0"/>
              <a:t>до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231" y="1115541"/>
            <a:ext cx="12044672" cy="5544616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3191495" y="3923853"/>
            <a:ext cx="4824536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2FE8-CFD4-4904-BA45-51B7D766D92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2678</TotalTime>
  <Words>467</Words>
  <Application>Microsoft Office PowerPoint</Application>
  <PresentationFormat>Произвольный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 Unicode MS</vt:lpstr>
      <vt:lpstr>Microsoft YaHei</vt:lpstr>
      <vt:lpstr>Arial</vt:lpstr>
      <vt:lpstr>Arial Narrow</vt:lpstr>
      <vt:lpstr>Franklin Gothic Book</vt:lpstr>
      <vt:lpstr>Franklin Gothic Medium</vt:lpstr>
      <vt:lpstr>Times New Roman</vt:lpstr>
      <vt:lpstr>Tunga</vt:lpstr>
      <vt:lpstr>Wingdings</vt:lpstr>
      <vt:lpstr>Углы</vt:lpstr>
      <vt:lpstr>Организация исполнения и контроля исполнения поручений президента российской федерации в органах местного самоуправления </vt:lpstr>
      <vt:lpstr>НОРМАТИВНОЕ ПРАВОВОЕ РЕГУЛИРОВАНИЕ  ВОПРОСОВ ОРГАНИЗАЦИИ ИСПОЛНЕНИЯ ПОРУЧЕНИЙ ПРЕЗИДЕНТА РОССИЙСКОЙ ФЕДЕРАЦИИ В ОРГАНАХ МЕСТНОГО САМОУПРАВЛЕНИЯ </vt:lpstr>
      <vt:lpstr>  постановление Губернатора Новосибирской области  от 21.09.2011 № 238 </vt:lpstr>
      <vt:lpstr>Письмо дКиДО в адрес глав районов и округов</vt:lpstr>
      <vt:lpstr>Исполнение письма ДКидо</vt:lpstr>
      <vt:lpstr>Исполнение письма дкидо</vt:lpstr>
      <vt:lpstr>КЛАССИФИКАЦИЯ ПОРУЧЕНИЙ ПРЕЗИДЕНТА РОССИЙСКОЙ ФЕДЕРАЦИИ</vt:lpstr>
      <vt:lpstr>Пример перечня поручений президента рф</vt:lpstr>
      <vt:lpstr>Пример резолюции руководителя дкидо</vt:lpstr>
      <vt:lpstr>Пример резолюции по исполнению поручения президента рф</vt:lpstr>
      <vt:lpstr>Пример плана мероприятий по исполнению поручения Президента рф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инфографику и визуализацию данных</dc:title>
  <dc:creator>Пользователь</dc:creator>
  <cp:lastModifiedBy>Подольская Ольга Владимировна</cp:lastModifiedBy>
  <cp:revision>212</cp:revision>
  <cp:lastPrinted>2021-06-10T08:36:43Z</cp:lastPrinted>
  <dcterms:created xsi:type="dcterms:W3CDTF">2011-10-27T23:46:51Z</dcterms:created>
  <dcterms:modified xsi:type="dcterms:W3CDTF">2021-11-11T04:26:29Z</dcterms:modified>
</cp:coreProperties>
</file>